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2" r:id="rId8"/>
    <p:sldId id="272" r:id="rId9"/>
    <p:sldId id="260" r:id="rId10"/>
    <p:sldId id="261" r:id="rId11"/>
    <p:sldId id="274" r:id="rId12"/>
    <p:sldId id="273" r:id="rId13"/>
    <p:sldId id="275" r:id="rId14"/>
    <p:sldId id="276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3C708-77B9-0FE4-9EF4-3ED8D0B8D7A3}" v="2861" dt="2023-05-02T20:39:06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04" autoAdjust="0"/>
  </p:normalViewPr>
  <p:slideViewPr>
    <p:cSldViewPr snapToGrid="0">
      <p:cViewPr>
        <p:scale>
          <a:sx n="100" d="100"/>
          <a:sy n="100" d="100"/>
        </p:scale>
        <p:origin x="-77" y="-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Sarcasm Detection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AD74C4-317D-4996-E11A-B892694F9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3961-95E5-2418-592B-CA257DC8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Second Model Results</a:t>
            </a:r>
          </a:p>
        </p:txBody>
      </p:sp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9253496-E1BB-2067-850F-266A1CFCC9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32560" t="21649" r="32367" b="14261"/>
          <a:stretch/>
        </p:blipFill>
        <p:spPr>
          <a:xfrm>
            <a:off x="4432338" y="2222251"/>
            <a:ext cx="2682588" cy="2739229"/>
          </a:xfrm>
        </p:spPr>
      </p:pic>
      <p:pic>
        <p:nvPicPr>
          <p:cNvPr id="16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9C8C719-8570-E7A7-2406-E256C832C7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32108" t="22165" r="32068" b="14261"/>
          <a:stretch/>
        </p:blipFill>
        <p:spPr>
          <a:xfrm>
            <a:off x="887089" y="2226925"/>
            <a:ext cx="2743156" cy="2730735"/>
          </a:xfrm>
        </p:spPr>
      </p:pic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03540BD3-101B-FED3-DB73-9207482C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SARCASM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76CCC-FA22-F12B-225E-82E015773500}"/>
              </a:ext>
            </a:extLst>
          </p:cNvPr>
          <p:cNvSpPr txBox="1"/>
          <p:nvPr/>
        </p:nvSpPr>
        <p:spPr>
          <a:xfrm>
            <a:off x="7559227" y="2215877"/>
            <a:ext cx="40671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The model accuracy is 80.6%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Precision is 80.55%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Recall is 79.01%</a:t>
            </a:r>
          </a:p>
        </p:txBody>
      </p:sp>
    </p:spTree>
    <p:extLst>
      <p:ext uri="{BB962C8B-B14F-4D97-AF65-F5344CB8AC3E}">
        <p14:creationId xmlns:p14="http://schemas.microsoft.com/office/powerpoint/2010/main" val="249800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A26F-961C-AF14-6F73-342100D2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Hyperparameter tuning results</a:t>
            </a:r>
          </a:p>
        </p:txBody>
      </p:sp>
      <p:pic>
        <p:nvPicPr>
          <p:cNvPr id="3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1B42502-719B-376E-09AA-6329599106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937" t="22177" r="32112" b="14493"/>
          <a:stretch/>
        </p:blipFill>
        <p:spPr>
          <a:xfrm>
            <a:off x="747572" y="2407009"/>
            <a:ext cx="3381314" cy="3346650"/>
          </a:xfr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4267E-CB7D-ED73-AF97-76543675B0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32486" t="22002" r="32300" b="14564"/>
          <a:stretch/>
        </p:blipFill>
        <p:spPr>
          <a:xfrm>
            <a:off x="4722463" y="2404473"/>
            <a:ext cx="3291829" cy="3349742"/>
          </a:xfr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AC0547-8D8B-32A6-7891-F40A3C2F54A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865820" y="2408778"/>
            <a:ext cx="2882475" cy="2404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1600" dirty="0"/>
              <a:t>Best Learning rate: 2e-4</a:t>
            </a:r>
          </a:p>
          <a:p>
            <a:pPr marL="285750" indent="-285750">
              <a:buChar char="•"/>
            </a:pPr>
            <a:r>
              <a:rPr lang="en-US" sz="1600" dirty="0"/>
              <a:t>Best Dropout rate = 0.2</a:t>
            </a:r>
          </a:p>
          <a:p>
            <a:pPr marL="285750" indent="-285750">
              <a:buChar char="•"/>
            </a:pPr>
            <a:r>
              <a:rPr lang="en-US" sz="1600" dirty="0"/>
              <a:t>Dense layer units = 64</a:t>
            </a:r>
          </a:p>
          <a:p>
            <a:pPr marL="285750" indent="-285750">
              <a:buChar char="•"/>
            </a:pPr>
            <a:r>
              <a:rPr lang="en-US" sz="1600" dirty="0"/>
              <a:t>Accuracy is 80.77%</a:t>
            </a:r>
          </a:p>
          <a:p>
            <a:pPr marL="285750" indent="-285750">
              <a:buChar char="•"/>
            </a:pPr>
            <a:r>
              <a:rPr lang="en-US" sz="1600" dirty="0"/>
              <a:t>Precision is 81.52%</a:t>
            </a:r>
          </a:p>
          <a:p>
            <a:pPr marL="285750" indent="-285750">
              <a:buChar char="•"/>
            </a:pPr>
            <a:r>
              <a:rPr lang="en-US" sz="1600" dirty="0"/>
              <a:t>Recall is 77.97%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2984D3B-44A8-604B-1248-10F8EAC5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SARCASM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3A92CE-0063-79AC-55E7-495ACBA7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11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816142"/>
            <a:ext cx="5111750" cy="120491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Conclusion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1992" y="2580884"/>
            <a:ext cx="5574559" cy="3208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this project, we trained an RNN model to detect the use of sarcasm in news headlines.</a:t>
            </a:r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Using pre-trained word embeddings improved model performance</a:t>
            </a:r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After hyperparameter tuning, the best learning rate was 2e-4. Allowing the embedding layer to update weights during training also improved the performance.</a:t>
            </a:r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future work, I would like to use other text datasets such as tweets.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SARCASM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8746" y="1994399"/>
            <a:ext cx="4179570" cy="1524735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SARCASM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1734"/>
            <a:ext cx="3288287" cy="37550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Introduction</a:t>
            </a:r>
          </a:p>
          <a:p>
            <a:r>
              <a:rPr lang="en-US" sz="1600" dirty="0"/>
              <a:t>Problem Statement</a:t>
            </a:r>
          </a:p>
          <a:p>
            <a:r>
              <a:rPr lang="en-US" sz="1600" dirty="0"/>
              <a:t>Exploratory Data Analysis</a:t>
            </a:r>
          </a:p>
          <a:p>
            <a:r>
              <a:rPr lang="en-US" sz="1600" dirty="0"/>
              <a:t>Text Preprocessing</a:t>
            </a:r>
          </a:p>
          <a:p>
            <a:r>
              <a:rPr lang="en-US" sz="1600" dirty="0"/>
              <a:t>Model Architecture</a:t>
            </a:r>
          </a:p>
          <a:p>
            <a:r>
              <a:rPr lang="en-US" sz="1600" dirty="0"/>
              <a:t>Results</a:t>
            </a:r>
          </a:p>
          <a:p>
            <a:r>
              <a:rPr lang="en-US" sz="1600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SARCASM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dirty="0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310161"/>
            <a:ext cx="5574559" cy="22268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 dirty="0"/>
              <a:t>Sarcasm has been a part of the human language for a very long time. It means to say the opposite of what you really mean, usually in a mocking or humorous way. </a:t>
            </a:r>
          </a:p>
          <a:p>
            <a:r>
              <a:rPr lang="en-US" sz="1600" dirty="0"/>
              <a:t>However, understanding sarcasm can vary from person to person as it depends on an individual's mindset and perception. </a:t>
            </a:r>
          </a:p>
          <a:p>
            <a:r>
              <a:rPr lang="en-US" sz="1600" dirty="0"/>
              <a:t>So, the question is - can computers be trained to detect sarcasm?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SARCASM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dirty="0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9444" y="710628"/>
            <a:ext cx="4966801" cy="1715531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5138" y="2584347"/>
            <a:ext cx="4891106" cy="2454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 this project, I trained a Deep Learning model to detect whether the text is sarcastic or not.</a:t>
            </a:r>
          </a:p>
          <a:p>
            <a:r>
              <a:rPr lang="en-US" dirty="0"/>
              <a:t>I've taken a dataset from Kaggle that consist of news headlines. It has 3 features: </a:t>
            </a:r>
            <a:r>
              <a:rPr lang="en-US" dirty="0" err="1"/>
              <a:t>article_link</a:t>
            </a:r>
            <a:r>
              <a:rPr lang="en-US" dirty="0"/>
              <a:t>, headline and a binary target label, </a:t>
            </a:r>
            <a:r>
              <a:rPr lang="en-US" dirty="0" err="1"/>
              <a:t>is_sarcastic</a:t>
            </a:r>
            <a:r>
              <a:rPr lang="en-US" dirty="0"/>
              <a:t>. </a:t>
            </a:r>
          </a:p>
          <a:p>
            <a:r>
              <a:rPr lang="en-US" dirty="0"/>
              <a:t>This project also requires using Natural Language Processing (NLP) since we have to make the text machine-readable.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A3FEF6D-8EEA-C11B-974A-3A1A2F5EC91F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rgbClr val="898989"/>
                </a:solidFill>
              </a:rPr>
              <a:t>SARCASM DETECTION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3961-95E5-2418-592B-CA257DC8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Brief Exploratory Data analysis</a:t>
            </a:r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59253496-E1BB-2067-850F-266A1CFCC9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8571" t="22037" r="28853" b="13522"/>
          <a:stretch/>
        </p:blipFill>
        <p:spPr>
          <a:xfrm>
            <a:off x="547539" y="2212898"/>
            <a:ext cx="3217223" cy="2738782"/>
          </a:xfrm>
        </p:spPr>
      </p:pic>
      <p:pic>
        <p:nvPicPr>
          <p:cNvPr id="16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C8C719-8570-E7A7-2406-E256C832C7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7563" t="22575" r="27281" b="15607"/>
          <a:stretch/>
        </p:blipFill>
        <p:spPr>
          <a:xfrm>
            <a:off x="4196879" y="2222248"/>
            <a:ext cx="3514877" cy="2732577"/>
          </a:xfrm>
        </p:spPr>
      </p:pic>
      <p:pic>
        <p:nvPicPr>
          <p:cNvPr id="17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D00595E6-8A4C-79C0-3988-AA02E70310D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27887" t="22537" r="27512" b="15748"/>
          <a:stretch/>
        </p:blipFill>
        <p:spPr>
          <a:xfrm>
            <a:off x="8125705" y="2212897"/>
            <a:ext cx="3519096" cy="2732580"/>
          </a:xfrm>
        </p:spPr>
      </p:pic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03540BD3-101B-FED3-DB73-9207482C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SARCASM DETECTION</a:t>
            </a:r>
          </a:p>
        </p:txBody>
      </p:sp>
    </p:spTree>
    <p:extLst>
      <p:ext uri="{BB962C8B-B14F-4D97-AF65-F5344CB8AC3E}">
        <p14:creationId xmlns:p14="http://schemas.microsoft.com/office/powerpoint/2010/main" val="244454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Text Preprocessing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2376054"/>
            <a:ext cx="6995674" cy="30637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need to preprocess text so that it can be understood by the deep learning model.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NLP techniques were used:</a:t>
            </a:r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Lowercasing the text</a:t>
            </a:r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Removing punctuation, numeric and special characters</a:t>
            </a:r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Removing stop words</a:t>
            </a:r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Tokenization and Lemmatization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SARCASM DETECTION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Model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375691" y="2390079"/>
            <a:ext cx="7931479" cy="3372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1600" dirty="0"/>
              <a:t>Recurrent Neural Networks are very useful for evaluating sequences. The hidden layers can learn </a:t>
            </a:r>
            <a:r>
              <a:rPr lang="en-US" sz="1600" dirty="0">
                <a:ea typeface="+mn-lt"/>
                <a:cs typeface="+mn-lt"/>
              </a:rPr>
              <a:t>earlier parts of the sequence </a:t>
            </a:r>
            <a:r>
              <a:rPr lang="en-US" sz="1600" dirty="0"/>
              <a:t>from previous runs of the neural network.</a:t>
            </a:r>
          </a:p>
          <a:p>
            <a:pPr marL="285750" indent="-285750">
              <a:buChar char="•"/>
            </a:pPr>
            <a:r>
              <a:rPr lang="en-US" sz="1600" dirty="0"/>
              <a:t>RNNs are good algorithms for text classification as text is sequential information.</a:t>
            </a:r>
          </a:p>
          <a:p>
            <a:pPr marL="285750" indent="-285750">
              <a:buChar char="•"/>
            </a:pPr>
            <a:r>
              <a:rPr lang="en-US" sz="1600" dirty="0"/>
              <a:t>We need to transform the preprocessed text into real-value vectors known as word embeddings.</a:t>
            </a:r>
          </a:p>
          <a:p>
            <a:pPr marL="285750" indent="-285750">
              <a:buChar char="•"/>
            </a:pPr>
            <a:r>
              <a:rPr lang="en-US" sz="1600" dirty="0"/>
              <a:t>For the first model, I created my own word embeddings by using the Embedding Layer provided by </a:t>
            </a:r>
            <a:r>
              <a:rPr lang="en-US" sz="1600" err="1"/>
              <a:t>Keras</a:t>
            </a:r>
            <a:r>
              <a:rPr lang="en-US" sz="1600" dirty="0"/>
              <a:t>. </a:t>
            </a:r>
          </a:p>
          <a:p>
            <a:pPr marL="285750" indent="-285750">
              <a:buChar char="•"/>
            </a:pPr>
            <a:r>
              <a:rPr lang="en-US" sz="1600" dirty="0"/>
              <a:t>The embedding layer is followed by two stacked Bidirectional LSTMs, a dense Layer, a dropout layer and finally, another dense layer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SARCASM DETECTION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3961-95E5-2418-592B-CA257DC8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First Model Results</a:t>
            </a:r>
          </a:p>
        </p:txBody>
      </p:sp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9253496-E1BB-2067-850F-266A1CFCC9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32565" t="21502" r="32181" b="13999"/>
          <a:stretch/>
        </p:blipFill>
        <p:spPr>
          <a:xfrm>
            <a:off x="4460386" y="2222249"/>
            <a:ext cx="2656186" cy="2729502"/>
          </a:xfrm>
        </p:spPr>
      </p:pic>
      <p:pic>
        <p:nvPicPr>
          <p:cNvPr id="16" name="Picture 1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9C8C719-8570-E7A7-2406-E256C832C7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31985" t="22089" r="31985" b="14555"/>
          <a:stretch/>
        </p:blipFill>
        <p:spPr>
          <a:xfrm>
            <a:off x="704769" y="2217574"/>
            <a:ext cx="2732060" cy="2722327"/>
          </a:xfrm>
        </p:spPr>
      </p:pic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03540BD3-101B-FED3-DB73-9207482C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SARCASM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76CCC-FA22-F12B-225E-82E015773500}"/>
              </a:ext>
            </a:extLst>
          </p:cNvPr>
          <p:cNvSpPr txBox="1"/>
          <p:nvPr/>
        </p:nvSpPr>
        <p:spPr>
          <a:xfrm>
            <a:off x="7713497" y="2220552"/>
            <a:ext cx="406711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The model accuracy is 77.5%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Precision is 78.14%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Recall is 74.36%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Can this model be improved further?</a:t>
            </a:r>
          </a:p>
        </p:txBody>
      </p:sp>
    </p:spTree>
    <p:extLst>
      <p:ext uri="{BB962C8B-B14F-4D97-AF65-F5344CB8AC3E}">
        <p14:creationId xmlns:p14="http://schemas.microsoft.com/office/powerpoint/2010/main" val="3176689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Second Model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41013" y="2376054"/>
            <a:ext cx="7388361" cy="3063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1800" dirty="0"/>
              <a:t>I've used </a:t>
            </a:r>
            <a:r>
              <a:rPr lang="en-US" sz="1800" err="1"/>
              <a:t>GloVe</a:t>
            </a:r>
            <a:r>
              <a:rPr lang="en-US" sz="1800" dirty="0"/>
              <a:t> which is pre-trained word embeddings developed by Stanford Researchers.</a:t>
            </a:r>
          </a:p>
          <a:p>
            <a:pPr marL="285750" indent="-285750">
              <a:buChar char="•"/>
            </a:pPr>
            <a:r>
              <a:rPr lang="en-US" sz="1800" dirty="0"/>
              <a:t>After preparing an embedding matrix, it is used in the embedding layer </a:t>
            </a:r>
          </a:p>
          <a:p>
            <a:pPr marL="285750" indent="-285750">
              <a:buChar char="•"/>
            </a:pPr>
            <a:r>
              <a:rPr lang="en-US" sz="1800" dirty="0"/>
              <a:t>The rest of the architecture is like the first model.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SARCASM DETECTION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3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441</Words>
  <Application>Microsoft Office PowerPoint</Application>
  <PresentationFormat>Widescreen</PresentationFormat>
  <Paragraphs>134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Sarcasm Detection </vt:lpstr>
      <vt:lpstr>Content</vt:lpstr>
      <vt:lpstr>INTRODUCTION</vt:lpstr>
      <vt:lpstr>Problem Statement</vt:lpstr>
      <vt:lpstr>Brief Exploratory Data analysis</vt:lpstr>
      <vt:lpstr>Text Preprocessing</vt:lpstr>
      <vt:lpstr>Model Architecture</vt:lpstr>
      <vt:lpstr>First Model Results</vt:lpstr>
      <vt:lpstr>Second Model Architecture</vt:lpstr>
      <vt:lpstr>Second Model Results</vt:lpstr>
      <vt:lpstr>Hyperparameter tuning results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649</cp:revision>
  <dcterms:created xsi:type="dcterms:W3CDTF">2023-05-02T10:02:44Z</dcterms:created>
  <dcterms:modified xsi:type="dcterms:W3CDTF">2023-05-02T20:45:54Z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